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6"/>
  </p:notesMasterIdLst>
  <p:sldIdLst>
    <p:sldId id="264" r:id="rId2"/>
    <p:sldId id="256" r:id="rId3"/>
    <p:sldId id="260" r:id="rId4"/>
    <p:sldId id="257" r:id="rId5"/>
    <p:sldId id="261" r:id="rId6"/>
    <p:sldId id="263" r:id="rId7"/>
    <p:sldId id="266" r:id="rId8"/>
    <p:sldId id="268" r:id="rId9"/>
    <p:sldId id="258" r:id="rId10"/>
    <p:sldId id="262" r:id="rId11"/>
    <p:sldId id="269" r:id="rId12"/>
    <p:sldId id="259" r:id="rId13"/>
    <p:sldId id="267" r:id="rId14"/>
    <p:sldId id="270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946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02A14-B664-4B6E-A95E-63E6D4BE00EF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A79-1FB2-47E4-BB65-24DF0A15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5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A79-1FB2-47E4-BB65-24DF0A15D3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0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AE8899-8B13-43AC-8673-6599AF15769F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01137E-9D15-483C-8CE5-30871E57785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5869136" cy="1944216"/>
          </a:xfrm>
        </p:spPr>
        <p:txBody>
          <a:bodyPr>
            <a:normAutofit/>
          </a:bodyPr>
          <a:lstStyle/>
          <a:p>
            <a:pPr lvl="0" algn="l" rtl="0">
              <a:buClr>
                <a:srgbClr val="AA2B1E"/>
              </a:buClr>
            </a:pP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For first stage</a:t>
            </a:r>
            <a:r>
              <a:rPr lang="en-US" alt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/>
            </a:r>
            <a:br>
              <a:rPr lang="en-US" alt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prepared by</a:t>
            </a: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Aseel  </a:t>
            </a:r>
            <a:r>
              <a:rPr lang="en-US" sz="2400" b="1" dirty="0">
                <a:solidFill>
                  <a:schemeClr val="tx1"/>
                </a:solidFill>
              </a:rPr>
              <a:t>Ali</a:t>
            </a:r>
            <a:r>
              <a:rPr lang="en-US" altLang="en-US" sz="2400" b="1" dirty="0">
                <a:solidFill>
                  <a:srgbClr val="AA2B1E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b="1" dirty="0">
                <a:solidFill>
                  <a:srgbClr val="AA2B1E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IQ" sz="2400" b="1" dirty="0">
              <a:solidFill>
                <a:srgbClr val="AA2B1E">
                  <a:lumMod val="60000"/>
                  <a:lumOff val="40000"/>
                </a:srgbClr>
              </a:solidFill>
            </a:endParaRPr>
          </a:p>
          <a:p>
            <a:pPr algn="l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5758989" cy="2232248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n-US" sz="3600" b="1" dirty="0" smtClean="0">
                <a:solidFill>
                  <a:srgbClr val="AA2B1E">
                    <a:lumMod val="60000"/>
                    <a:lumOff val="40000"/>
                  </a:srgbClr>
                </a:solidFill>
                <a:latin typeface="+mn-lt"/>
                <a:ea typeface="Verdana" panose="020B0604030504040204" pitchFamily="34" charset="0"/>
              </a:rPr>
              <a:t/>
            </a:r>
            <a:br>
              <a:rPr lang="en-US" sz="3600" b="1" dirty="0" smtClean="0">
                <a:solidFill>
                  <a:srgbClr val="AA2B1E">
                    <a:lumMod val="60000"/>
                    <a:lumOff val="40000"/>
                  </a:srgbClr>
                </a:solidFill>
                <a:latin typeface="+mn-lt"/>
                <a:ea typeface="Verdana" panose="020B0604030504040204" pitchFamily="34" charset="0"/>
              </a:rPr>
            </a:br>
            <a:r>
              <a:rPr lang="en-US" sz="3600" b="1" dirty="0">
                <a:solidFill>
                  <a:srgbClr val="AA2B1E">
                    <a:lumMod val="60000"/>
                    <a:lumOff val="40000"/>
                  </a:srgbClr>
                </a:solidFill>
                <a:latin typeface="+mn-lt"/>
                <a:ea typeface="Verdana" panose="020B0604030504040204" pitchFamily="34" charset="0"/>
              </a:rPr>
              <a:t/>
            </a:r>
            <a:br>
              <a:rPr lang="en-US" sz="3600" b="1" dirty="0">
                <a:solidFill>
                  <a:srgbClr val="AA2B1E">
                    <a:lumMod val="60000"/>
                    <a:lumOff val="40000"/>
                  </a:srgbClr>
                </a:solidFill>
                <a:latin typeface="+mn-lt"/>
                <a:ea typeface="Verdana" panose="020B0604030504040204" pitchFamily="34" charset="0"/>
              </a:rPr>
            </a:br>
            <a:r>
              <a:rPr lang="en-US" sz="4900" b="1" dirty="0" smtClean="0">
                <a:solidFill>
                  <a:schemeClr val="tx1"/>
                </a:solidFill>
                <a:latin typeface="Arial Black" pitchFamily="34" charset="0"/>
                <a:ea typeface="Verdana" panose="020B0604030504040204" pitchFamily="34" charset="0"/>
              </a:rPr>
              <a:t>statistics</a:t>
            </a:r>
            <a:r>
              <a:rPr lang="en-US" sz="3600" b="1" dirty="0">
                <a:solidFill>
                  <a:srgbClr val="CCDDEA">
                    <a:lumMod val="25000"/>
                  </a:srgbClr>
                </a:solidFill>
                <a:latin typeface="+mn-lt"/>
                <a:ea typeface="Calibri"/>
              </a:rPr>
              <a:t/>
            </a:r>
            <a:br>
              <a:rPr lang="en-US" sz="3600" b="1" dirty="0">
                <a:solidFill>
                  <a:srgbClr val="CCDDEA">
                    <a:lumMod val="25000"/>
                  </a:srgbClr>
                </a:solidFill>
                <a:latin typeface="+mn-lt"/>
                <a:ea typeface="Calibri"/>
              </a:rPr>
            </a:br>
            <a:endParaRPr lang="ar-IQ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078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43608" y="980728"/>
                <a:ext cx="6912768" cy="4752528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Example 2 </a:t>
                </a:r>
                <a:r>
                  <a:rPr lang="en-US" sz="2400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:</a:t>
                </a: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Find the median of the set 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{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𝟑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𝟏𝟎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𝟑𝟔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𝟐𝟓𝟓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𝟕𝟗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𝟐𝟒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𝟖</m:t>
                    </m:r>
                    <m:r>
                      <a:rPr lang="en-US" sz="20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} .</m:t>
                    </m:r>
                  </m:oMath>
                </a14:m>
                <a:endParaRPr lang="en-US" sz="20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First, arrange the numbers in ascending order.</a:t>
                </a: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{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𝟑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𝟓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𝟖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𝟏𝟎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𝟐𝟒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𝟑𝟔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𝟕𝟗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𝟐𝟓𝟓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}</m:t>
                      </m:r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There are 88 numbers in the set -- an even number. So, find the average of the middle two numbers,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10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and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24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.</a:t>
                </a: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𝟏𝟎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 + 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𝟐𝟒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𝟑𝟒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/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𝟐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𝟏𝟕</m:t>
                      </m:r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So, the median is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17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.</a:t>
                </a:r>
              </a:p>
              <a:p>
                <a:pPr algn="l" rtl="0"/>
                <a:endParaRPr lang="ar-IQ" sz="24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980728"/>
                <a:ext cx="6912768" cy="4752528"/>
              </a:xfrm>
              <a:blipFill rotWithShape="1">
                <a:blip r:embed="rId2"/>
                <a:stretch>
                  <a:fillRect t="-128" r="-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6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2920" y="530352"/>
                <a:ext cx="8183880" cy="53469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Arial Black" pitchFamily="34" charset="0"/>
                  </a:rPr>
                  <a:t>Example</a:t>
                </a:r>
                <a:r>
                  <a:rPr lang="en-US" dirty="0">
                    <a:latin typeface="Arial Black" pitchFamily="34" charset="0"/>
                  </a:rPr>
                  <a:t>: </a:t>
                </a:r>
                <a:r>
                  <a:rPr lang="en-US" sz="2400" dirty="0" smtClean="0">
                    <a:latin typeface="Arial Black" pitchFamily="34" charset="0"/>
                  </a:rPr>
                  <a:t>If </a:t>
                </a:r>
                <a:r>
                  <a:rPr lang="en-US" sz="2400" dirty="0">
                    <a:latin typeface="Arial Black" pitchFamily="34" charset="0"/>
                  </a:rPr>
                  <a:t>the following data are 3, 5, </a:t>
                </a:r>
                <a:r>
                  <a:rPr lang="en-US" sz="2400" dirty="0" smtClean="0">
                    <a:latin typeface="Arial Black" pitchFamily="34" charset="0"/>
                  </a:rPr>
                  <a:t>x and 7 </a:t>
                </a:r>
                <a:r>
                  <a:rPr lang="en-US" sz="2400" dirty="0">
                    <a:latin typeface="Arial Black" pitchFamily="34" charset="0"/>
                  </a:rPr>
                  <a:t>in ascending order and their </a:t>
                </a:r>
                <a:r>
                  <a:rPr lang="en-US" sz="2400" dirty="0" smtClean="0">
                    <a:latin typeface="Arial Black" pitchFamily="34" charset="0"/>
                  </a:rPr>
                  <a:t>mean(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Arial Black" pitchFamily="34" charset="0"/>
                  </a:rPr>
                  <a:t>) </a:t>
                </a:r>
                <a:r>
                  <a:rPr lang="en-US" sz="2400" dirty="0">
                    <a:latin typeface="Arial Black" pitchFamily="34" charset="0"/>
                  </a:rPr>
                  <a:t>is equal to the </a:t>
                </a:r>
                <a:r>
                  <a:rPr lang="en-US" sz="2400" dirty="0" smtClean="0">
                    <a:latin typeface="Arial Black" pitchFamily="34" charset="0"/>
                  </a:rPr>
                  <a:t>median(M), </a:t>
                </a:r>
                <a:r>
                  <a:rPr lang="en-US" sz="2400" dirty="0">
                    <a:latin typeface="Arial Black" pitchFamily="34" charset="0"/>
                  </a:rPr>
                  <a:t>find the value of </a:t>
                </a:r>
                <a:r>
                  <a:rPr lang="en-US" sz="2400" dirty="0" smtClean="0">
                    <a:latin typeface="Arial Black" pitchFamily="34" charset="0"/>
                  </a:rPr>
                  <a:t>x.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Arial Black" pitchFamily="34" charset="0"/>
                  </a:rPr>
                  <a:t>Answer: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</m:e>
                      </m:acc>
                      <m:r>
                        <a:rPr lang="en-US" sz="2000" b="1" i="1" dirty="0">
                          <a:solidFill>
                            <a:prstClr val="black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0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𝒏</m:t>
                              </m:r>
                            </m:den>
                          </m:f>
                        </m:e>
                      </m:nary>
                      <m:r>
                        <a:rPr lang="en-US" sz="2000" b="1" i="0" dirty="0" smtClean="0">
                          <a:solidFill>
                            <a:prstClr val="black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𝟑</m:t>
                          </m:r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+</m:t>
                          </m:r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𝟓</m:t>
                          </m:r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+</m:t>
                          </m:r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+</m:t>
                          </m:r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0" dirty="0" smtClean="0">
                          <a:solidFill>
                            <a:prstClr val="black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→(</m:t>
                      </m:r>
                      <m:r>
                        <a:rPr lang="en-US" sz="2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 smtClean="0">
                  <a:solidFill>
                    <a:prstClr val="black"/>
                  </a:solidFill>
                  <a:latin typeface="Arial Black" pitchFamily="34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→(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solidFill>
                    <a:prstClr val="black"/>
                  </a:solidFill>
                  <a:latin typeface="Arial Black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𝟑</m:t>
                          </m:r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+</m:t>
                          </m:r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𝟓</m:t>
                          </m:r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+</m:t>
                          </m:r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+</m:t>
                          </m:r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0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𝟒</m:t>
                          </m:r>
                        </m:den>
                      </m:f>
                      <m:r>
                        <a:rPr lang="en-US" sz="2000" b="0" i="0" dirty="0" smtClean="0">
                          <a:solidFill>
                            <a:prstClr val="black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dirty="0" smtClean="0">
                  <a:latin typeface="Arial Black" pitchFamily="34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n-US" sz="2000" b="1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000" b="1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  →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000" b="1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Arial Black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 Black" pitchFamily="34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346920"/>
              </a:xfrm>
              <a:blipFill rotWithShape="1">
                <a:blip r:embed="rId2"/>
                <a:stretch>
                  <a:fillRect l="-447" t="-228" r="-1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4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980728"/>
            <a:ext cx="4752528" cy="288032"/>
          </a:xfrm>
        </p:spPr>
        <p:txBody>
          <a:bodyPr anchor="ctr">
            <a:noAutofit/>
          </a:bodyPr>
          <a:lstStyle/>
          <a:p>
            <a:pPr marL="0" indent="0" algn="l" rtl="0">
              <a:lnSpc>
                <a:spcPct val="115000"/>
              </a:lnSpc>
              <a:spcBef>
                <a:spcPts val="2475"/>
              </a:spcBef>
              <a:spcAft>
                <a:spcPts val="1275"/>
              </a:spcAft>
              <a:buNone/>
            </a:pPr>
            <a:r>
              <a:rPr lang="en-US" sz="3200" b="1" dirty="0" smtClean="0">
                <a:solidFill>
                  <a:schemeClr val="tx1"/>
                </a:solidFill>
                <a:effectLst/>
                <a:latin typeface="Arial Black" pitchFamily="34" charset="0"/>
                <a:ea typeface="Times New Roman"/>
                <a:cs typeface="Times New Roman"/>
              </a:rPr>
              <a:t>Mode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Arial"/>
              </a:rPr>
              <a:t/>
            </a:r>
            <a:b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Arial"/>
              </a:rPr>
            </a:br>
            <a:endParaRPr lang="ar-IQ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331640" y="1196752"/>
                <a:ext cx="6912768" cy="4104456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effectLst/>
                    <a:latin typeface="Arial Black" pitchFamily="34" charset="0"/>
                    <a:ea typeface="Verdana" panose="020B0604030504040204" pitchFamily="34" charset="0"/>
                    <a:cs typeface="Times New Roman"/>
                  </a:rPr>
                  <a:t>The mode is the most common observation of a data set, or the value in the data set that occurs most frequently.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Arial"/>
                  </a:rPr>
                  <a:t>  </a:t>
                </a:r>
                <a:endParaRPr lang="en-US" sz="2000" b="1" dirty="0" smtClean="0">
                  <a:solidFill>
                    <a:schemeClr val="tx1"/>
                  </a:solidFill>
                  <a:effectLst/>
                  <a:latin typeface="Arial Black" pitchFamily="34" charset="0"/>
                  <a:ea typeface="Verdana" panose="020B0604030504040204" pitchFamily="34" charset="0"/>
                  <a:cs typeface="Times New Roman"/>
                </a:endParaRPr>
              </a:p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Arial Black" pitchFamily="34" charset="0"/>
                    <a:ea typeface="Verdana" panose="020B0604030504040204" pitchFamily="34" charset="0"/>
                    <a:cs typeface="Times New Roman"/>
                  </a:rPr>
                  <a:t>Example 1:</a:t>
                </a:r>
                <a:r>
                  <a:rPr lang="en-US" sz="2000" b="1" dirty="0" smtClean="0">
                    <a:solidFill>
                      <a:schemeClr val="tx1"/>
                    </a:solidFill>
                    <a:effectLst/>
                    <a:latin typeface="Arial Black" pitchFamily="34" charset="0"/>
                    <a:ea typeface="Verdana" panose="020B0604030504040204" pitchFamily="34" charset="0"/>
                    <a:cs typeface="Times New Roman"/>
                  </a:rPr>
                  <a:t> </a:t>
                </a:r>
                <a:r>
                  <a:rPr lang="en-US" sz="2200" dirty="0">
                    <a:solidFill>
                      <a:schemeClr val="tx1"/>
                    </a:solidFill>
                    <a:latin typeface="Arial Black" pitchFamily="34" charset="0"/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Find the mode of the set </a:t>
                </a:r>
                <a14:m>
                  <m:oMath xmlns:m="http://schemas.openxmlformats.org/officeDocument/2006/math"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{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𝟐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𝟑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𝟕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𝟏𝟎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𝟏𝟐</m:t>
                    </m:r>
                    <m:r>
                      <a:rPr lang="en-US" sz="21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} </m:t>
                    </m:r>
                  </m:oMath>
                </a14:m>
                <a:r>
                  <a:rPr lang="en-US" sz="21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.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2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,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3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,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7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,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10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and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12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each occur once.</a:t>
                </a:r>
              </a:p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5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occurs twice and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9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occurs three times.</a:t>
                </a: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So,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9</a:t>
                </a:r>
                <a:r>
                  <a:rPr lang="en-US" sz="20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is the mode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.</a:t>
                </a:r>
              </a:p>
              <a:p>
                <a:pPr marL="0" indent="0" algn="l" rtl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Example 2 :</a:t>
                </a:r>
              </a:p>
              <a:p>
                <a:pPr marL="0" indent="0" algn="l" rtl="0">
                  <a:buNone/>
                </a:pPr>
                <a:r>
                  <a:rPr lang="en-US" sz="21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Find the mode of the set 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{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𝟐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𝟔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𝟖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𝟖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𝟏𝟏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} </m:t>
                    </m:r>
                  </m:oMath>
                </a14:m>
                <a:r>
                  <a:rPr lang="en-US" sz="21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.</a:t>
                </a:r>
              </a:p>
              <a:p>
                <a:pPr marL="0" indent="0" algn="l" rtl="0">
                  <a:buNone/>
                </a:pPr>
                <a:r>
                  <a:rPr lang="en-US" sz="21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In </a:t>
                </a:r>
                <a:r>
                  <a:rPr lang="en-US" sz="21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this case, there are two modes -- </a:t>
                </a:r>
                <a:r>
                  <a:rPr lang="en-US" sz="21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5</a:t>
                </a:r>
                <a:r>
                  <a:rPr lang="en-US" sz="21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and </a:t>
                </a:r>
                <a:r>
                  <a:rPr lang="en-US" sz="21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8</a:t>
                </a:r>
                <a:r>
                  <a:rPr lang="en-US" sz="21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both occur twice, whereas the other numbers only occur once.</a:t>
                </a:r>
              </a:p>
              <a:p>
                <a:pPr marL="0" indent="0" algn="l" rtl="0">
                  <a:buNone/>
                </a:pPr>
                <a:endParaRPr lang="en-US" sz="24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331640" y="1196752"/>
                <a:ext cx="6912768" cy="4104456"/>
              </a:xfrm>
              <a:blipFill rotWithShape="1">
                <a:blip r:embed="rId2"/>
                <a:stretch>
                  <a:fillRect l="-882" t="-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606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63040" y="1412776"/>
                <a:ext cx="6196405" cy="4310293"/>
              </a:xfrm>
            </p:spPr>
            <p:txBody>
              <a:bodyPr/>
              <a:lstStyle/>
              <a:p>
                <a:pPr marL="0" lvl="0" indent="0" algn="l" rtl="0">
                  <a:buClr>
                    <a:srgbClr val="AA2B1E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Example:</a:t>
                </a:r>
                <a:r>
                  <a:rPr lang="en-US" sz="19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Find the mode of the set </a:t>
                </a:r>
                <a14:m>
                  <m:oMath xmlns:m="http://schemas.openxmlformats.org/officeDocument/2006/math">
                    <m:r>
                      <a:rPr lang="en-US" sz="1900" b="1" i="1" dirty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{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𝟕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𝟕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𝟓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𝟗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𝟕</m:t>
                    </m:r>
                    <m:r>
                      <a:rPr lang="en-US" sz="1900" b="1" i="1" dirty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} </m:t>
                    </m:r>
                  </m:oMath>
                </a14:m>
                <a:r>
                  <a:rPr lang="en-US" sz="19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.</a:t>
                </a:r>
                <a:endParaRPr lang="en-US" sz="19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lvl="0" indent="0" algn="l" rtl="0">
                  <a:buClr>
                    <a:srgbClr val="AA2B1E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Answer: </a:t>
                </a:r>
                <a:r>
                  <a:rPr lang="en-US" sz="19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There is no mode </a:t>
                </a:r>
                <a:endParaRPr lang="en-US" sz="19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lvl="0" indent="0" algn="l" rtl="0">
                  <a:buClr>
                    <a:srgbClr val="AA2B1E"/>
                  </a:buClr>
                  <a:buNone/>
                </a:pPr>
                <a:r>
                  <a:rPr lang="en-US" sz="19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If all observations have the same number of frequently, we say that there is no </a:t>
                </a:r>
                <a:r>
                  <a:rPr lang="en-US" sz="19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mode.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 Black" pitchFamily="34" charset="0"/>
                  </a:rPr>
                  <a:t>.</a:t>
                </a:r>
              </a:p>
              <a:p>
                <a:pPr marL="0" lvl="0" indent="0" algn="l" rtl="0">
                  <a:buClr>
                    <a:srgbClr val="AA2B1E"/>
                  </a:buClr>
                  <a:buNone/>
                </a:pPr>
                <a:endParaRPr lang="en-US" sz="19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lvl="0" indent="0" algn="l" rtl="0">
                  <a:buClr>
                    <a:srgbClr val="AA2B1E"/>
                  </a:buClr>
                  <a:buNone/>
                </a:pPr>
                <a:r>
                  <a:rPr lang="en-US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Example:</a:t>
                </a:r>
                <a:r>
                  <a:rPr lang="en-US" sz="19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Find the mode of the set </a:t>
                </a:r>
                <a14:m>
                  <m:oMath xmlns:m="http://schemas.openxmlformats.org/officeDocument/2006/math">
                    <m:r>
                      <a:rPr lang="en-US" sz="1900" b="1" i="1" dirty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{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𝟐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𝟏𝟎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𝟖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𝟏𝟔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,</m:t>
                    </m:r>
                    <m:r>
                      <a:rPr lang="en-US" sz="1900" b="1" i="1" dirty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𝟕</m:t>
                    </m:r>
                    <m:r>
                      <a:rPr lang="en-US" sz="1900" b="1" i="1" dirty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</a:rPr>
                      <m:t>} </m:t>
                    </m:r>
                  </m:oMath>
                </a14:m>
                <a:r>
                  <a:rPr lang="en-US" sz="19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.</a:t>
                </a:r>
                <a:endParaRPr lang="en-US" sz="19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lvl="0" indent="0" algn="l" rtl="0">
                  <a:buClr>
                    <a:srgbClr val="AA2B1E"/>
                  </a:buClr>
                  <a:buNone/>
                </a:pPr>
                <a:r>
                  <a:rPr lang="en-US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Answer: </a:t>
                </a:r>
                <a:r>
                  <a:rPr lang="en-US" sz="19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There is no mode </a:t>
                </a:r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1412776"/>
                <a:ext cx="6196405" cy="4310293"/>
              </a:xfrm>
              <a:blipFill rotWithShape="1">
                <a:blip r:embed="rId3"/>
                <a:stretch>
                  <a:fillRect l="-492" t="-424" r="-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04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2920" y="530352"/>
                <a:ext cx="8183880" cy="49148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Homework: if </a:t>
                </a:r>
                <a:r>
                  <a:rPr lang="en-US" dirty="0"/>
                  <a:t>it </a:t>
                </a:r>
                <a:r>
                  <a:rPr lang="en-US" dirty="0" smtClean="0"/>
                  <a:t>was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, 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ar-IQ" b="0" dirty="0" smtClean="0"/>
              </a:p>
              <a:p>
                <a:pPr marL="0" indent="0"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Find the value of the 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mean.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2920" y="530352"/>
                <a:ext cx="8183880" cy="4914872"/>
              </a:xfrm>
              <a:blipFill rotWithShape="1">
                <a:blip r:embed="rId2"/>
                <a:stretch>
                  <a:fillRect l="-969" t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880" cy="1051560"/>
          </a:xfrm>
        </p:spPr>
        <p:txBody>
          <a:bodyPr anchor="ctr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en-US" sz="28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Verdana" panose="020B0604030504040204" pitchFamily="34" charset="0"/>
                <a:cs typeface="+mn-cs"/>
              </a:rPr>
              <a:t>Descriptive statistics</a:t>
            </a:r>
            <a:r>
              <a:rPr lang="en-US" sz="2800" b="1" dirty="0">
                <a:solidFill>
                  <a:schemeClr val="tx1"/>
                </a:solidFill>
                <a:latin typeface="Arial Black" pitchFamily="34" charset="0"/>
                <a:ea typeface="Calibri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Arial Black" pitchFamily="34" charset="0"/>
                <a:ea typeface="Calibri"/>
              </a:rPr>
            </a:br>
            <a:endParaRPr lang="ar-IQ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183880" cy="287348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 smtClean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Descriptive statistics allow you to characterize </a:t>
            </a:r>
            <a:r>
              <a:rPr lang="en-US" sz="2000" b="1" dirty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your data based on its </a:t>
            </a:r>
            <a:r>
              <a:rPr lang="en-US" sz="2000" b="1" dirty="0" smtClean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properties. There </a:t>
            </a:r>
            <a:r>
              <a:rPr lang="en-US" sz="2000" b="1" dirty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are </a:t>
            </a:r>
            <a:r>
              <a:rPr lang="en-US" sz="2000" b="1" dirty="0" smtClean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two </a:t>
            </a:r>
            <a:r>
              <a:rPr lang="en-US" sz="2000" b="1" dirty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major types of descriptive statistics</a:t>
            </a:r>
            <a:r>
              <a:rPr lang="en-US" sz="2000" b="1" dirty="0" smtClean="0">
                <a:solidFill>
                  <a:srgbClr val="333333"/>
                </a:solidFill>
                <a:latin typeface="Arial Black" pitchFamily="34" charset="0"/>
                <a:ea typeface="Verdana" panose="020B0604030504040204" pitchFamily="34" charset="0"/>
              </a:rPr>
              <a:t>:</a:t>
            </a:r>
          </a:p>
          <a:p>
            <a:pPr marL="0" indent="0" algn="just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</a:rPr>
              <a:t>1. Measures </a:t>
            </a:r>
            <a:r>
              <a:rPr lang="en-US" sz="2000" b="1" dirty="0">
                <a:latin typeface="Arial Black" pitchFamily="34" charset="0"/>
                <a:ea typeface="Verdana" panose="020B0604030504040204" pitchFamily="34" charset="0"/>
              </a:rPr>
              <a:t>of Central </a:t>
            </a: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</a:rPr>
              <a:t>Tendency </a:t>
            </a:r>
          </a:p>
          <a:p>
            <a:pPr marL="0" indent="0" algn="just" rtl="0">
              <a:buNone/>
            </a:pP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</a:rPr>
              <a:t>2. Measures </a:t>
            </a:r>
            <a:r>
              <a:rPr lang="en-US" sz="2000" b="1" dirty="0">
                <a:latin typeface="Arial Black" pitchFamily="34" charset="0"/>
                <a:ea typeface="Verdana" panose="020B0604030504040204" pitchFamily="34" charset="0"/>
              </a:rPr>
              <a:t>of Dispersion or </a:t>
            </a:r>
            <a:r>
              <a:rPr lang="en-US" sz="2000" b="1" dirty="0" smtClean="0">
                <a:latin typeface="Arial Black" pitchFamily="34" charset="0"/>
                <a:ea typeface="Verdana" panose="020B0604030504040204" pitchFamily="34" charset="0"/>
              </a:rPr>
              <a:t>Variation</a:t>
            </a:r>
            <a:endParaRPr lang="en-US" sz="2000" b="1" dirty="0">
              <a:latin typeface="Arial Black" pitchFamily="34" charset="0"/>
              <a:ea typeface="Verdana" panose="020B0604030504040204" pitchFamily="34" charset="0"/>
            </a:endParaRPr>
          </a:p>
          <a:p>
            <a:pPr marL="0" indent="0" algn="l" rtl="0">
              <a:buNone/>
            </a:pPr>
            <a:endParaRPr lang="en-US" sz="2800" b="1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 rtl="0">
              <a:buNone/>
            </a:pPr>
            <a:endParaRPr lang="ar-IQ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0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US" sz="28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/>
              </a:rPr>
              <a:t>Measures of Central Tendency</a:t>
            </a:r>
            <a:endParaRPr lang="ar-IQ" sz="28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183880" cy="4187952"/>
          </a:xfrm>
        </p:spPr>
        <p:txBody>
          <a:bodyPr>
            <a:normAutofit/>
          </a:bodyPr>
          <a:lstStyle/>
          <a:p>
            <a:pPr marL="0" lv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latin typeface="Arial Black" pitchFamily="34" charset="0"/>
                <a:ea typeface="Calibri"/>
              </a:rPr>
              <a:t>Measures of Central Tendency provide a summary measure that attempts to describe a whole set of data with a single value that represents the middle or Centre of its distribution. There are three main measures of central tendency: </a:t>
            </a:r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  <a:ea typeface="Calibri"/>
              </a:rPr>
              <a:t>the mean, the median and the mode.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08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264696" cy="1368152"/>
          </a:xfrm>
        </p:spPr>
        <p:txBody>
          <a:bodyPr anchor="ctr">
            <a:noAutofit/>
          </a:bodyPr>
          <a:lstStyle/>
          <a:p>
            <a:pPr marL="0" indent="0" algn="l" rtl="0">
              <a:lnSpc>
                <a:spcPct val="115000"/>
              </a:lnSpc>
              <a:spcBef>
                <a:spcPts val="2475"/>
              </a:spcBef>
              <a:spcAft>
                <a:spcPts val="1275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effectLst/>
                <a:latin typeface="Arial Black" pitchFamily="34" charset="0"/>
                <a:ea typeface="Times New Roman"/>
                <a:cs typeface="Times New Roman"/>
              </a:rPr>
              <a:t>Mean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Calibri"/>
                <a:cs typeface="Arial"/>
              </a:rPr>
            </a:br>
            <a:endParaRPr lang="ar-IQ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1772816"/>
            <a:ext cx="7128792" cy="4329406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 Black" pitchFamily="34" charset="0"/>
                <a:ea typeface="Times New Roman"/>
                <a:cs typeface="+mj-cs"/>
              </a:rPr>
              <a:t>The mean of a data set is also known as the average value. It is calculated by dividing the sum of all values in a data set by the number of values.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ea typeface="Times New Roman"/>
                <a:cs typeface="+mj-cs"/>
              </a:rPr>
              <a:t>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ea typeface="Times New Roman"/>
                <a:cs typeface="+mj-cs"/>
              </a:rPr>
              <a:t>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 Black" pitchFamily="34" charset="0"/>
                <a:ea typeface="Times New Roman"/>
                <a:cs typeface="+mj-cs"/>
              </a:rPr>
              <a:t>So in a data set of 1, 2, 3, 4, 5, we would calculate the mean by adding the values (1+2+3+4+5) and dividing by the total number of values (5).Our mean then is 15/5, which equals 3.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Arial Black" pitchFamily="34" charset="0"/>
              <a:ea typeface="Calibri"/>
              <a:cs typeface="+mj-cs"/>
            </a:endParaRPr>
          </a:p>
          <a:p>
            <a:pPr marL="0" indent="0" algn="l" rtl="0">
              <a:buNone/>
            </a:pPr>
            <a:endParaRPr lang="ar-IQ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71600" y="2276872"/>
                <a:ext cx="6196405" cy="3888432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l" rtl="0">
                  <a:buNone/>
                </a:pPr>
                <a:r>
                  <a:rPr lang="en-US" b="1" dirty="0" smtClean="0"/>
                  <a:t> </a:t>
                </a:r>
                <a:endParaRPr lang="en-US" dirty="0"/>
              </a:p>
              <a:p>
                <a:pPr marL="0" indent="0" algn="just" rtl="0">
                  <a:buNone/>
                </a:pPr>
                <a:r>
                  <a:rPr lang="en-US" sz="86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Answer:</a:t>
                </a:r>
                <a:r>
                  <a:rPr lang="en-US" sz="7200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</a:t>
                </a:r>
              </a:p>
              <a:p>
                <a:pPr marL="0" indent="0" algn="just" rtl="0">
                  <a:buNone/>
                </a:pPr>
                <a:r>
                  <a:rPr lang="en-US" sz="62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From the question,</a:t>
                </a:r>
              </a:p>
              <a:p>
                <a:pPr marL="0" indent="0" algn="just" rtl="0">
                  <a:buNone/>
                </a:pPr>
                <a:r>
                  <a:rPr lang="en-US" sz="62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There are 5 observations that mean </a:t>
                </a:r>
                <a:endParaRPr lang="en-US" sz="62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just" rtl="0">
                  <a:buNone/>
                </a:pPr>
                <a:r>
                  <a:rPr lang="en-US" sz="62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n </a:t>
                </a:r>
                <a:r>
                  <a:rPr lang="en-US" sz="62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= 5.</a:t>
                </a:r>
              </a:p>
              <a:p>
                <a:pPr marL="0" indent="0" algn="just" rtl="0">
                  <a:buNone/>
                </a:pPr>
                <a:r>
                  <a:rPr lang="en-US" sz="62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The value of the mean = 18</a:t>
                </a: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</m:e>
                      </m:acc>
                      <m:r>
                        <a:rPr lang="en-US" sz="72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=</m:t>
                      </m:r>
                      <m:r>
                        <a:rPr lang="en-US" sz="72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𝟏𝟖</m:t>
                      </m:r>
                    </m:oMath>
                  </m:oMathPara>
                </a14:m>
                <a:endParaRPr lang="en-US" sz="72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</m:e>
                      </m:acc>
                      <m:r>
                        <a:rPr lang="en-US" sz="72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7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7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7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=</m:t>
                          </m:r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𝟓</m:t>
                          </m:r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𝟏𝟖</m:t>
                          </m:r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7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𝟗𝟎</m:t>
                          </m:r>
                        </m:e>
                      </m:nary>
                      <m:r>
                        <a:rPr lang="en-US" sz="7200" b="1" i="1" dirty="0" smtClean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just" rtl="0">
                  <a:buNone/>
                </a:pPr>
                <a:endParaRPr lang="en-US" sz="7200" b="1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71600" y="2276872"/>
                <a:ext cx="6196405" cy="3888432"/>
              </a:xfrm>
              <a:blipFill rotWithShape="1">
                <a:blip r:embed="rId2"/>
                <a:stretch>
                  <a:fillRect l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Verdana" panose="020B0604030504040204" pitchFamily="34" charset="0"/>
              </a:rPr>
              <a:t>Example:- The value of the mean of five numbers is observed to be 18. If one number is not included, the mean is 16. Find the number that is excluded.</a:t>
            </a:r>
            <a:endParaRPr lang="en-US" sz="20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20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63040" y="980728"/>
                <a:ext cx="6196405" cy="4742341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000" b="1" dirty="0" smtClean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</a:rPr>
                  <a:t>The sum of the five observations is 90.</a:t>
                </a: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</a:rPr>
                  <a:t>Assume the excluded number to be “a”</a:t>
                </a: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</a:rPr>
                  <a:t>The sum of four observations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=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𝟗𝟎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−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𝒂</m:t>
                    </m:r>
                  </m:oMath>
                </a14:m>
                <a:endParaRPr lang="en-US" sz="2000" b="1" dirty="0">
                  <a:solidFill>
                    <a:schemeClr val="bg2">
                      <a:lumMod val="10000"/>
                    </a:schemeClr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</a:rPr>
                  <a:t>Mean of 4 observations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= (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𝟗𝟎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 – 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𝒂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) / </m:t>
                    </m:r>
                    <m:r>
                      <a:rPr lang="en-US" sz="20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Verdana" panose="020B0604030504040204" pitchFamily="34" charset="0"/>
                      </a:rPr>
                      <m:t>𝟒</m:t>
                    </m:r>
                  </m:oMath>
                </a14:m>
                <a:endParaRPr lang="en-US" sz="2000" b="1" dirty="0" smtClean="0">
                  <a:solidFill>
                    <a:schemeClr val="bg2">
                      <a:lumMod val="10000"/>
                    </a:schemeClr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𝟏𝟔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 (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𝟗𝟎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– 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𝒂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) / 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𝟒</m:t>
                      </m:r>
                    </m:oMath>
                  </m:oMathPara>
                </a14:m>
                <a:endParaRPr lang="en-US" sz="2000" b="1" dirty="0">
                  <a:solidFill>
                    <a:schemeClr val="bg2">
                      <a:lumMod val="10000"/>
                    </a:schemeClr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𝟗𝟎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– 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𝒂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 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𝟔𝟒</m:t>
                      </m:r>
                    </m:oMath>
                  </m:oMathPara>
                </a14:m>
                <a:endParaRPr lang="en-US" sz="2000" b="1" dirty="0">
                  <a:solidFill>
                    <a:schemeClr val="bg2">
                      <a:lumMod val="10000"/>
                    </a:schemeClr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𝒂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 </m:t>
                      </m:r>
                      <m:r>
                        <a:rPr lang="en-US" sz="20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  <a:ea typeface="Verdana" panose="020B0604030504040204" pitchFamily="34" charset="0"/>
                        </a:rPr>
                        <m:t>𝟐𝟔</m:t>
                      </m:r>
                    </m:oMath>
                  </m:oMathPara>
                </a14:m>
                <a:endParaRPr lang="en-US" sz="2000" b="1" dirty="0">
                  <a:solidFill>
                    <a:schemeClr val="bg2">
                      <a:lumMod val="10000"/>
                    </a:schemeClr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</a:rPr>
                  <a:t>⇒ The excluded number is 26</a:t>
                </a:r>
                <a:r>
                  <a:rPr lang="en-US" sz="2000" b="1" dirty="0" smtClean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Verdan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980728"/>
                <a:ext cx="6196405" cy="47423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42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63040" y="1124744"/>
                <a:ext cx="6196405" cy="4598325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3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Example 2: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If</a:t>
                </a:r>
                <a:r>
                  <a:rPr lang="en-US" sz="23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 </a:t>
                </a:r>
                <a:r>
                  <a:rPr lang="en-US" sz="18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the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mean </a:t>
                </a:r>
                <a:r>
                  <a:rPr lang="en-US" sz="18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of the grades of a number of students is (63), and the sum of their grades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is (1071). </a:t>
                </a:r>
                <a:r>
                  <a:rPr lang="en-US" sz="18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What is the number of these students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?</a:t>
                </a:r>
                <a:endParaRPr lang="en-US" sz="18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lvl="0" indent="0" algn="just" rtl="0">
                  <a:buClr>
                    <a:srgbClr val="AA2B1E"/>
                  </a:buClr>
                  <a:buNone/>
                </a:pPr>
                <a:r>
                  <a:rPr lang="en-US" sz="23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Answer:</a:t>
                </a:r>
                <a:r>
                  <a:rPr lang="en-US" sz="2300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</a:rPr>
                  <a:t> </a:t>
                </a:r>
                <a:endParaRPr lang="en-US" sz="2300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</a:endParaRPr>
              </a:p>
              <a:p>
                <a:pPr marL="0" lvl="0" indent="0" algn="just" rtl="0">
                  <a:buClr>
                    <a:srgbClr val="AA2B1E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300" b="1" i="1" dirty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2300" b="1" i="1" dirty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</m:e>
                      </m:acc>
                      <m:r>
                        <a:rPr lang="en-US" sz="2300" b="1" i="1" dirty="0">
                          <a:solidFill>
                            <a:schemeClr val="tx1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3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3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3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3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Arial Black" pitchFamily="34" charset="0"/>
                </a:endParaRPr>
              </a:p>
              <a:p>
                <a:pPr marL="0" lvl="0" indent="0" algn="just" rtl="0">
                  <a:buClr>
                    <a:srgbClr val="AA2B1E"/>
                  </a:buClr>
                  <a:buNone/>
                </a:pPr>
                <a:r>
                  <a:rPr lang="en-US" sz="18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63=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Verdana" panose="020B0604030504040204" pitchFamily="34" charset="0"/>
                            <a:cs typeface="+mj-cs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Verdana" panose="020B0604030504040204" pitchFamily="34" charset="0"/>
                            <a:cs typeface="+mj-cs"/>
                          </a:rPr>
                          <m:t>𝟏𝟎𝟕𝟏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Verdana" panose="020B0604030504040204" pitchFamily="34" charset="0"/>
                            <a:cs typeface="+mj-cs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18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 </a:t>
                </a:r>
                <a:endParaRPr lang="en-US" sz="1800" b="1" dirty="0" smtClean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lvl="0" indent="0" algn="just" rtl="0">
                  <a:buClr>
                    <a:srgbClr val="AA2B1E"/>
                  </a:buClr>
                  <a:buNone/>
                </a:pPr>
                <a:r>
                  <a:rPr lang="en-US" sz="1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         </a:t>
                </a:r>
                <a:endParaRPr lang="en-US" sz="18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  <a:p>
                <a:pPr marL="0" lvl="0" indent="0" algn="just" rtl="0">
                  <a:buClr>
                    <a:srgbClr val="AA2B1E"/>
                  </a:buClr>
                  <a:buNone/>
                </a:pPr>
                <a:r>
                  <a:rPr lang="en-US" sz="1800" b="1" dirty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Verdana" panose="020B0604030504040204" pitchFamily="34" charset="0"/>
                            <a:cs typeface="+mj-cs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Verdana" panose="020B0604030504040204" pitchFamily="34" charset="0"/>
                            <a:cs typeface="+mj-cs"/>
                          </a:rPr>
                          <m:t>𝟏𝟎𝟕𝟏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Verdana" panose="020B0604030504040204" pitchFamily="34" charset="0"/>
                            <a:cs typeface="+mj-cs"/>
                          </a:rPr>
                          <m:t>𝟔𝟑</m:t>
                        </m:r>
                      </m:den>
                    </m:f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  <a:cs typeface="+mj-cs"/>
                      </a:rPr>
                      <m:t>     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+mj-cs"/>
                      </a:rPr>
                      <m:t>→</m:t>
                    </m:r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/>
                        <a:ea typeface="Verdana" panose="020B0604030504040204" pitchFamily="34" charset="0"/>
                        <a:cs typeface="+mj-cs"/>
                      </a:rPr>
                      <m:t>  </m:t>
                    </m:r>
                  </m:oMath>
                </a14:m>
                <a:r>
                  <a:rPr lang="en-US" sz="1800" b="1" dirty="0" smtClean="0">
                    <a:solidFill>
                      <a:schemeClr val="tx1"/>
                    </a:solidFill>
                    <a:latin typeface="Arial Black" pitchFamily="34" charset="0"/>
                    <a:ea typeface="Verdana" panose="020B0604030504040204" pitchFamily="34" charset="0"/>
                    <a:cs typeface="+mj-cs"/>
                  </a:rPr>
                  <a:t>n=17   </a:t>
                </a:r>
                <a:endParaRPr lang="en-US" sz="1800" b="1" dirty="0">
                  <a:solidFill>
                    <a:schemeClr val="tx1"/>
                  </a:solidFill>
                  <a:latin typeface="Arial Black" pitchFamily="34" charset="0"/>
                  <a:ea typeface="Verdana" panose="020B0604030504040204" pitchFamily="34" charset="0"/>
                  <a:cs typeface="+mj-cs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1124744"/>
                <a:ext cx="6196405" cy="459832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73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2920" y="530352"/>
                <a:ext cx="8183880" cy="53469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Arial Black" pitchFamily="34" charset="0"/>
                  </a:rPr>
                  <a:t>Example: </a:t>
                </a:r>
                <a:r>
                  <a:rPr lang="en-US" sz="2400" dirty="0" smtClean="0">
                    <a:latin typeface="Arial Black" pitchFamily="34" charset="0"/>
                  </a:rPr>
                  <a:t>If the mean </a:t>
                </a:r>
                <a:r>
                  <a:rPr lang="en-US" sz="2400" dirty="0">
                    <a:latin typeface="Arial Black" pitchFamily="34" charset="0"/>
                  </a:rPr>
                  <a:t>of the following values </a:t>
                </a:r>
                <a:r>
                  <a:rPr lang="en-US" sz="2400" dirty="0" smtClean="0">
                    <a:latin typeface="Arial Black" pitchFamily="34" charset="0"/>
                  </a:rPr>
                  <a:t>​​2,5,3,x,4 </a:t>
                </a:r>
                <a:r>
                  <a:rPr lang="en-US" sz="2400" dirty="0">
                    <a:latin typeface="Arial Black" pitchFamily="34" charset="0"/>
                  </a:rPr>
                  <a:t>equals 6, find the value of </a:t>
                </a:r>
                <a:r>
                  <a:rPr lang="en-US" sz="2400" dirty="0" smtClean="0">
                    <a:latin typeface="Arial Black" pitchFamily="34" charset="0"/>
                  </a:rPr>
                  <a:t>x.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Arial Black" pitchFamily="34" charset="0"/>
                  </a:rPr>
                  <a:t>Answer: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accPr>
                        <m:e>
                          <m:r>
                            <a:rPr lang="en-US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  <m:t>𝒙</m:t>
                          </m:r>
                        </m:e>
                      </m:acc>
                      <m:r>
                        <a:rPr lang="en-US" sz="2400" b="1" i="1" dirty="0">
                          <a:solidFill>
                            <a:prstClr val="black"/>
                          </a:solidFill>
                          <a:latin typeface="Cambria Math"/>
                          <a:ea typeface="Verdana" panose="020B0604030504040204" pitchFamily="34" charset="0"/>
                        </a:rPr>
                        <m:t> 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Verdana" panose="020B060403050404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Verdana" panose="020B0604030504040204" pitchFamily="34" charset="0"/>
                                </a:rPr>
                                <m:t>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b="1" dirty="0" smtClean="0">
                  <a:latin typeface="Arial Black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b="1" dirty="0" smtClean="0">
                  <a:latin typeface="Arial Black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𝟑𝟎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𝟏𝟒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 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𝟏𝟔</m:t>
                      </m:r>
                    </m:oMath>
                  </m:oMathPara>
                </a14:m>
                <a:endParaRPr lang="en-US" sz="2400" b="1" dirty="0">
                  <a:latin typeface="Arial Black" pitchFamily="34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346920"/>
              </a:xfrm>
              <a:blipFill rotWithShape="1">
                <a:blip r:embed="rId2"/>
                <a:stretch>
                  <a:fillRect l="-447" t="-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4392488" cy="720080"/>
          </a:xfrm>
        </p:spPr>
        <p:txBody>
          <a:bodyPr anchor="b">
            <a:noAutofit/>
          </a:bodyPr>
          <a:lstStyle/>
          <a:p>
            <a:pPr>
              <a:lnSpc>
                <a:spcPct val="115000"/>
              </a:lnSpc>
              <a:spcBef>
                <a:spcPts val="2475"/>
              </a:spcBef>
              <a:spcAft>
                <a:spcPts val="1275"/>
              </a:spcAft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/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Arial"/>
              </a:rPr>
              <a:t/>
            </a:r>
            <a:b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Calibri"/>
                <a:cs typeface="Arial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Arial Black" pitchFamily="34" charset="0"/>
                <a:ea typeface="Times New Roman"/>
                <a:cs typeface="Times New Roman"/>
              </a:rPr>
              <a:t>Median</a:t>
            </a:r>
            <a:endParaRPr lang="ar-IQ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259632" y="1592796"/>
                <a:ext cx="6840760" cy="435648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l" rtl="0">
                  <a:lnSpc>
                    <a:spcPct val="110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The median of a data set is the value that is at the middle of a data set arranged from smallest to largest.</a:t>
                </a:r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Times New Roman"/>
                    <a:cs typeface="+mj-cs"/>
                  </a:rPr>
                  <a:t> </a:t>
                </a:r>
              </a:p>
              <a:p>
                <a:pPr marL="0" indent="0" algn="l" rtl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ea typeface="Times New Roman"/>
                    <a:cs typeface="+mj-cs"/>
                  </a:rPr>
                  <a:t> </a:t>
                </a:r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In the data set </a:t>
                </a:r>
                <a14:m>
                  <m:oMath xmlns:m="http://schemas.openxmlformats.org/officeDocument/2006/math"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𝟏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𝟐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𝟑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𝟒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𝟓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</m:oMath>
                </a14:m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the median is  </a:t>
                </a:r>
                <a14:m>
                  <m:oMath xmlns:m="http://schemas.openxmlformats.org/officeDocument/2006/math"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𝟑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 .</m:t>
                    </m:r>
                  </m:oMath>
                </a14:m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 </a:t>
                </a:r>
              </a:p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In a data set with an even number of observations, the median is calculated by dividing the sum of the two middle values by two. So in: </a:t>
                </a:r>
                <a14:m>
                  <m:oMath xmlns:m="http://schemas.openxmlformats.org/officeDocument/2006/math"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𝟏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𝟐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𝟑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𝟒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𝟓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𝟔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, </m:t>
                    </m:r>
                  </m:oMath>
                </a14:m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the median is </a:t>
                </a:r>
                <a14:m>
                  <m:oMath xmlns:m="http://schemas.openxmlformats.org/officeDocument/2006/math"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(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𝟑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+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𝟒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)/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𝟐</m:t>
                    </m:r>
                  </m:oMath>
                </a14:m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, which equals </a:t>
                </a:r>
                <a14:m>
                  <m:oMath xmlns:m="http://schemas.openxmlformats.org/officeDocument/2006/math"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𝟑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.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𝟓</m:t>
                    </m:r>
                    <m:r>
                      <a:rPr lang="en-US" sz="6400" b="1" i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mbria Math"/>
                        <a:ea typeface="Times New Roman"/>
                        <a:cs typeface="+mj-cs"/>
                      </a:rPr>
                      <m:t> </m:t>
                    </m:r>
                  </m:oMath>
                </a14:m>
                <a:r>
                  <a:rPr lang="en-US" sz="6400" b="1" dirty="0" smtClean="0">
                    <a:solidFill>
                      <a:schemeClr val="bg2">
                        <a:lumMod val="10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.</a:t>
                </a:r>
              </a:p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7200" b="1" dirty="0" smtClean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            x=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200" b="1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7200" b="1" i="1" dirty="0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f>
                          <m:fPr>
                            <m:ctrlP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7200" b="1" i="1" dirty="0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7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 Black" pitchFamily="34" charset="0"/>
                    <a:ea typeface="Times New Roman"/>
                  </a:rPr>
                  <a:t>              </a:t>
                </a:r>
                <a:r>
                  <a:rPr lang="en-US" sz="7200" b="1" dirty="0" smtClean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 Black" pitchFamily="34" charset="0"/>
                    <a:ea typeface="Times New Roman"/>
                  </a:rPr>
                  <a:t>    ,   </a:t>
                </a:r>
                <a:r>
                  <a:rPr lang="en-US" sz="7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 Black" pitchFamily="34" charset="0"/>
                    <a:ea typeface="Times New Roman"/>
                  </a:rPr>
                  <a:t>if  n is odd</a:t>
                </a:r>
                <a:r>
                  <a:rPr lang="en-US" sz="72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 Black" pitchFamily="34" charset="0"/>
                    <a:ea typeface="Times New Roman"/>
                    <a:cs typeface="+mj-cs"/>
                  </a:rPr>
                  <a:t> 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Clr>
                    <a:srgbClr val="F07F09"/>
                  </a:buClr>
                  <a:buNone/>
                </a:pPr>
                <a:r>
                  <a:rPr lang="en-US" sz="43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Times New Roman"/>
                    <a:cs typeface="+mj-cs"/>
                  </a:rPr>
                  <a:t> </a:t>
                </a:r>
                <a:r>
                  <a:rPr lang="en-US" sz="43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Black" pitchFamily="34" charset="0"/>
                    <a:ea typeface="Times New Roman"/>
                    <a:cs typeface="+mj-cs"/>
                  </a:rPr>
                  <a:t>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400" b="1" i="1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6400" b="1" i="1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6400" b="1" i="1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en-US" sz="6400" b="1" i="1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6400" b="1" i="1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6400" b="1" i="1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6400" b="1" i="1">
                                    <a:solidFill>
                                      <a:prstClr val="black">
                                        <a:lumMod val="85000"/>
                                        <a:lumOff val="15000"/>
                                      </a:prstClr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6400" b="1" i="1">
                                    <a:solidFill>
                                      <a:prstClr val="black">
                                        <a:lumMod val="85000"/>
                                        <a:lumOff val="15000"/>
                                      </a:prstClr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num>
                              <m:den>
                                <m:r>
                                  <a:rPr lang="en-US" sz="6400" b="1" i="1">
                                    <a:solidFill>
                                      <a:prstClr val="black">
                                        <a:lumMod val="85000"/>
                                        <a:lumOff val="15000"/>
                                      </a:prst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  <m:r>
                          <a:rPr lang="en-US" sz="6400" b="1" i="1">
                            <a:solidFill>
                              <a:prstClr val="black">
                                <a:lumMod val="85000"/>
                                <a:lumOff val="15000"/>
                              </a:prst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6400" b="1" i="1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6400" b="1" i="1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6400" b="1" i="1">
                                    <a:solidFill>
                                      <a:prstClr val="black">
                                        <a:lumMod val="85000"/>
                                        <a:lumOff val="15000"/>
                                      </a:prstClr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6400" b="1" i="1">
                                    <a:solidFill>
                                      <a:prstClr val="black">
                                        <a:lumMod val="85000"/>
                                        <a:lumOff val="15000"/>
                                      </a:prstClr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num>
                              <m:den>
                                <m:r>
                                  <a:rPr lang="en-US" sz="6400" b="1" i="1">
                                    <a:solidFill>
                                      <a:prstClr val="black">
                                        <a:lumMod val="85000"/>
                                        <a:lumOff val="15000"/>
                                      </a:prst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6400" b="1" i="1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6400" b="1" i="1">
                                <a:solidFill>
                                  <a:prstClr val="black">
                                    <a:lumMod val="85000"/>
                                    <a:lumOff val="15000"/>
                                  </a:prstClr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ar-IQ" sz="6400" b="1" i="1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/>
                        <a:cs typeface="+mj-cs"/>
                      </a:rPr>
                      <m:t>  </m:t>
                    </m:r>
                  </m:oMath>
                </a14:m>
                <a:r>
                  <a:rPr lang="en-US" sz="64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 Black" pitchFamily="34" charset="0"/>
                    <a:ea typeface="Times New Roman"/>
                  </a:rPr>
                  <a:t>             ,  if  n is even</a:t>
                </a:r>
              </a:p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endParaRPr lang="en-US" sz="2000" b="1" dirty="0" smtClean="0">
                  <a:solidFill>
                    <a:schemeClr val="accent2">
                      <a:lumMod val="75000"/>
                    </a:schemeClr>
                  </a:solidFill>
                  <a:effectLst/>
                  <a:latin typeface="Verdana"/>
                  <a:ea typeface="Times New Roman"/>
                  <a:cs typeface="+mj-cs"/>
                </a:endParaRPr>
              </a:p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endParaRPr lang="en-US" sz="2000" b="1" dirty="0" smtClean="0">
                  <a:solidFill>
                    <a:schemeClr val="accent2">
                      <a:lumMod val="75000"/>
                    </a:schemeClr>
                  </a:solidFill>
                  <a:effectLst/>
                  <a:latin typeface="Verdana"/>
                  <a:ea typeface="Times New Roman"/>
                  <a:cs typeface="+mj-cs"/>
                </a:endParaRPr>
              </a:p>
              <a:p>
                <a:pPr marL="0" indent="0" algn="l" rtl="0">
                  <a:lnSpc>
                    <a:spcPct val="115000"/>
                  </a:lnSpc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endParaRPr lang="en-US" sz="3100" b="1" dirty="0">
                  <a:solidFill>
                    <a:schemeClr val="accent2">
                      <a:lumMod val="75000"/>
                    </a:schemeClr>
                  </a:solidFill>
                  <a:ea typeface="Calibri"/>
                  <a:cs typeface="+mj-cs"/>
                </a:endParaRPr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592796"/>
                <a:ext cx="6840760" cy="4356484"/>
              </a:xfrm>
              <a:blipFill rotWithShape="1">
                <a:blip r:embed="rId2"/>
                <a:stretch>
                  <a:fillRect r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2803064" y="4221088"/>
            <a:ext cx="400784" cy="1512168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654828563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1550</TotalTime>
  <Words>614</Words>
  <Application>Microsoft Office PowerPoint</Application>
  <PresentationFormat>عرض على الشاشة (3:4)‏</PresentationFormat>
  <Paragraphs>82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دفق الهواء</vt:lpstr>
      <vt:lpstr>  statistics </vt:lpstr>
      <vt:lpstr>Descriptive statistics </vt:lpstr>
      <vt:lpstr>Measures of Central Tendency</vt:lpstr>
      <vt:lpstr>Mean </vt:lpstr>
      <vt:lpstr>Example:- The value of the mean of five numbers is observed to be 18. If one number is not included, the mean is 16. Find the number that is excluded.</vt:lpstr>
      <vt:lpstr>عرض تقديمي في PowerPoint</vt:lpstr>
      <vt:lpstr>عرض تقديمي في PowerPoint</vt:lpstr>
      <vt:lpstr>عرض تقديمي في PowerPoint</vt:lpstr>
      <vt:lpstr>        Median</vt:lpstr>
      <vt:lpstr>عرض تقديمي في PowerPoint</vt:lpstr>
      <vt:lpstr>عرض تقديمي في PowerPoint</vt:lpstr>
      <vt:lpstr>Mode 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Central Tendency </dc:title>
  <dc:creator>Maher</dc:creator>
  <cp:lastModifiedBy>DR.Ahmed Saker 2O11</cp:lastModifiedBy>
  <cp:revision>46</cp:revision>
  <dcterms:created xsi:type="dcterms:W3CDTF">2021-12-17T18:23:39Z</dcterms:created>
  <dcterms:modified xsi:type="dcterms:W3CDTF">2023-11-19T17:12:18Z</dcterms:modified>
</cp:coreProperties>
</file>